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1" r:id="rId3"/>
    <p:sldId id="263" r:id="rId4"/>
    <p:sldId id="271" r:id="rId5"/>
    <p:sldId id="269" r:id="rId6"/>
    <p:sldId id="264" r:id="rId7"/>
    <p:sldId id="265" r:id="rId8"/>
    <p:sldId id="266" r:id="rId9"/>
    <p:sldId id="267" r:id="rId10"/>
    <p:sldId id="268"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1550" autoAdjust="0"/>
  </p:normalViewPr>
  <p:slideViewPr>
    <p:cSldViewPr snapToGrid="0">
      <p:cViewPr varScale="1">
        <p:scale>
          <a:sx n="71" d="100"/>
          <a:sy n="71" d="100"/>
        </p:scale>
        <p:origin x="4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6B047-8F66-4A22-A045-D75439967928}" type="datetimeFigureOut">
              <a:rPr lang="en-GB" smtClean="0"/>
              <a:t>15/09/2020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7FDA99-07D4-4093-B55A-86DB99E58388}" type="slidenum">
              <a:rPr lang="en-GB" smtClean="0"/>
              <a:t>‹#›</a:t>
            </a:fld>
            <a:endParaRPr lang="en-GB"/>
          </a:p>
        </p:txBody>
      </p:sp>
    </p:spTree>
    <p:extLst>
      <p:ext uri="{BB962C8B-B14F-4D97-AF65-F5344CB8AC3E}">
        <p14:creationId xmlns:p14="http://schemas.microsoft.com/office/powerpoint/2010/main" val="281799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tx1"/>
              </a:solidFill>
              <a:latin typeface="Comic Sans MS" panose="030F0702030302020204" pitchFamily="66" charset="0"/>
            </a:endParaRPr>
          </a:p>
          <a:p>
            <a:endParaRPr lang="en-GB" dirty="0"/>
          </a:p>
        </p:txBody>
      </p:sp>
      <p:sp>
        <p:nvSpPr>
          <p:cNvPr id="4" name="Slide Number Placeholder 3"/>
          <p:cNvSpPr>
            <a:spLocks noGrp="1"/>
          </p:cNvSpPr>
          <p:nvPr>
            <p:ph type="sldNum" sz="quarter" idx="10"/>
          </p:nvPr>
        </p:nvSpPr>
        <p:spPr/>
        <p:txBody>
          <a:bodyPr/>
          <a:lstStyle/>
          <a:p>
            <a:fld id="{357FDA99-07D4-4093-B55A-86DB99E58388}" type="slidenum">
              <a:rPr lang="en-GB" smtClean="0"/>
              <a:t>3</a:t>
            </a:fld>
            <a:endParaRPr lang="en-GB"/>
          </a:p>
        </p:txBody>
      </p:sp>
    </p:spTree>
    <p:extLst>
      <p:ext uri="{BB962C8B-B14F-4D97-AF65-F5344CB8AC3E}">
        <p14:creationId xmlns:p14="http://schemas.microsoft.com/office/powerpoint/2010/main" val="1951976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15/09/2020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368259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15/09/2020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600913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15/09/2020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537727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15/09/2020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778029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97AED4-7C22-494E-946B-24AF06FC351C}" type="datetimeFigureOut">
              <a:rPr lang="en-GB" smtClean="0"/>
              <a:t>15/09/2020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677504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497AED4-7C22-494E-946B-24AF06FC351C}" type="datetimeFigureOut">
              <a:rPr lang="en-GB" smtClean="0"/>
              <a:t>15/09/2020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977738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497AED4-7C22-494E-946B-24AF06FC351C}" type="datetimeFigureOut">
              <a:rPr lang="en-GB" smtClean="0"/>
              <a:t>15/09/2020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961494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497AED4-7C22-494E-946B-24AF06FC351C}" type="datetimeFigureOut">
              <a:rPr lang="en-GB" smtClean="0"/>
              <a:t>15/09/2020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729385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7AED4-7C22-494E-946B-24AF06FC351C}" type="datetimeFigureOut">
              <a:rPr lang="en-GB" smtClean="0"/>
              <a:t>15/09/2020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1374642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97AED4-7C22-494E-946B-24AF06FC351C}" type="datetimeFigureOut">
              <a:rPr lang="en-GB" smtClean="0"/>
              <a:t>15/09/2020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25994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97AED4-7C22-494E-946B-24AF06FC351C}" type="datetimeFigureOut">
              <a:rPr lang="en-GB" smtClean="0"/>
              <a:t>15/09/2020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408497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7AED4-7C22-494E-946B-24AF06FC351C}" type="datetimeFigureOut">
              <a:rPr lang="en-GB" smtClean="0"/>
              <a:t>15/09/2020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B048A-BA2A-4562-97C2-65BAB3E56620}" type="slidenum">
              <a:rPr lang="en-GB" smtClean="0"/>
              <a:t>‹#›</a:t>
            </a:fld>
            <a:endParaRPr lang="en-GB"/>
          </a:p>
        </p:txBody>
      </p:sp>
    </p:spTree>
    <p:extLst>
      <p:ext uri="{BB962C8B-B14F-4D97-AF65-F5344CB8AC3E}">
        <p14:creationId xmlns:p14="http://schemas.microsoft.com/office/powerpoint/2010/main" val="1180551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05935"/>
            <a:ext cx="9144000" cy="2387600"/>
          </a:xfrm>
        </p:spPr>
        <p:txBody>
          <a:bodyPr>
            <a:normAutofit fontScale="90000"/>
          </a:bodyPr>
          <a:lstStyle/>
          <a:p>
            <a:r>
              <a:rPr lang="en-GB" dirty="0">
                <a:latin typeface="Comic Sans MS" panose="030F0702030302020204" pitchFamily="66" charset="0"/>
              </a:rPr>
              <a:t>What were the aims of Clemenceau, Wilson and Lloyd George?</a:t>
            </a:r>
          </a:p>
        </p:txBody>
      </p:sp>
      <p:sp>
        <p:nvSpPr>
          <p:cNvPr id="3" name="Subtitle 2"/>
          <p:cNvSpPr>
            <a:spLocks noGrp="1"/>
          </p:cNvSpPr>
          <p:nvPr>
            <p:ph type="subTitle" idx="1"/>
          </p:nvPr>
        </p:nvSpPr>
        <p:spPr>
          <a:xfrm>
            <a:off x="1524000" y="2896281"/>
            <a:ext cx="9144000" cy="2532062"/>
          </a:xfrm>
        </p:spPr>
        <p:txBody>
          <a:bodyPr>
            <a:normAutofit lnSpcReduction="10000"/>
          </a:bodyPr>
          <a:lstStyle/>
          <a:p>
            <a:r>
              <a:rPr lang="en-GB" b="1" u="sng" dirty="0">
                <a:latin typeface="Comic Sans MS" panose="030F0702030302020204" pitchFamily="66" charset="0"/>
              </a:rPr>
              <a:t>Learning Objectives:</a:t>
            </a:r>
          </a:p>
          <a:p>
            <a:endParaRPr lang="en-GB" b="1" u="sng" dirty="0">
              <a:latin typeface="Comic Sans MS" panose="030F0702030302020204" pitchFamily="66" charset="0"/>
            </a:endParaRPr>
          </a:p>
          <a:p>
            <a:pPr marL="342900" indent="-342900">
              <a:buFont typeface="Arial" panose="020B0604020202020204" pitchFamily="34" charset="0"/>
              <a:buChar char="•"/>
            </a:pPr>
            <a:r>
              <a:rPr lang="en-GB" dirty="0">
                <a:latin typeface="Comic Sans MS" panose="030F0702030302020204" pitchFamily="66" charset="0"/>
              </a:rPr>
              <a:t>To recall the key politicians at the Paris Peace Conference.</a:t>
            </a:r>
          </a:p>
          <a:p>
            <a:pPr marL="342900" indent="-342900">
              <a:buFont typeface="Arial" panose="020B0604020202020204" pitchFamily="34" charset="0"/>
              <a:buChar char="•"/>
            </a:pPr>
            <a:r>
              <a:rPr lang="en-GB" dirty="0">
                <a:latin typeface="Comic Sans MS" panose="030F0702030302020204" pitchFamily="66" charset="0"/>
              </a:rPr>
              <a:t>To explain what each of the ‘Big Three’ wanted to achieve.</a:t>
            </a:r>
          </a:p>
          <a:p>
            <a:pPr marL="342900" indent="-342900">
              <a:buFont typeface="Arial" panose="020B0604020202020204" pitchFamily="34" charset="0"/>
              <a:buChar char="•"/>
            </a:pPr>
            <a:r>
              <a:rPr lang="en-GB" dirty="0">
                <a:latin typeface="Comic Sans MS" panose="030F0702030302020204" pitchFamily="66" charset="0"/>
              </a:rPr>
              <a:t>To analyse the motives of the ‘Big Three’ in order to explain their aims.</a:t>
            </a:r>
          </a:p>
        </p:txBody>
      </p:sp>
      <p:sp>
        <p:nvSpPr>
          <p:cNvPr id="4" name="Subtitle 2"/>
          <p:cNvSpPr txBox="1">
            <a:spLocks/>
          </p:cNvSpPr>
          <p:nvPr/>
        </p:nvSpPr>
        <p:spPr>
          <a:xfrm>
            <a:off x="179614" y="5563507"/>
            <a:ext cx="11805557" cy="1157516"/>
          </a:xfrm>
          <a:prstGeom prst="rect">
            <a:avLst/>
          </a:prstGeom>
          <a:noFill/>
          <a:ln>
            <a:solidFill>
              <a:schemeClr val="tx1"/>
            </a:solidFill>
          </a:ln>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u="sng" dirty="0">
                <a:latin typeface="Comic Sans MS" panose="030F0702030302020204" pitchFamily="66" charset="0"/>
              </a:rPr>
              <a:t>Key Words:</a:t>
            </a:r>
          </a:p>
          <a:p>
            <a:r>
              <a:rPr lang="en-GB" dirty="0">
                <a:latin typeface="Comic Sans MS" panose="030F0702030302020204" pitchFamily="66" charset="0"/>
              </a:rPr>
              <a:t>Paris Peace Conference       the ‘Big Three’   	Idealist	League of Nations</a:t>
            </a:r>
          </a:p>
          <a:p>
            <a:r>
              <a:rPr lang="en-GB" dirty="0">
                <a:latin typeface="Comic Sans MS" panose="030F0702030302020204" pitchFamily="66" charset="0"/>
              </a:rPr>
              <a:t>Self-determination</a:t>
            </a:r>
          </a:p>
        </p:txBody>
      </p:sp>
    </p:spTree>
    <p:extLst>
      <p:ext uri="{BB962C8B-B14F-4D97-AF65-F5344CB8AC3E}">
        <p14:creationId xmlns:p14="http://schemas.microsoft.com/office/powerpoint/2010/main" val="1402904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Image result for clemencea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013" y="868132"/>
            <a:ext cx="1049350" cy="139744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Image result for lloyd geor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3188" y="868132"/>
            <a:ext cx="1072316" cy="13974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Image result for woodrow wils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26895" y="868132"/>
            <a:ext cx="1077685" cy="14044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11013" y="163530"/>
            <a:ext cx="2155371" cy="5576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George Clemenceau</a:t>
            </a:r>
          </a:p>
        </p:txBody>
      </p:sp>
      <p:sp>
        <p:nvSpPr>
          <p:cNvPr id="6" name="Rectangle 5"/>
          <p:cNvSpPr/>
          <p:nvPr/>
        </p:nvSpPr>
        <p:spPr>
          <a:xfrm>
            <a:off x="5037819" y="166248"/>
            <a:ext cx="2155371" cy="5576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David Lloyd George</a:t>
            </a:r>
          </a:p>
        </p:txBody>
      </p:sp>
      <p:sp>
        <p:nvSpPr>
          <p:cNvPr id="7" name="Rectangle 6"/>
          <p:cNvSpPr/>
          <p:nvPr/>
        </p:nvSpPr>
        <p:spPr>
          <a:xfrm>
            <a:off x="9026895" y="163529"/>
            <a:ext cx="2155371" cy="5576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Woodrow Wilson</a:t>
            </a:r>
          </a:p>
        </p:txBody>
      </p:sp>
      <p:pic>
        <p:nvPicPr>
          <p:cNvPr id="8" name="Picture 8" descr="Image result for flag of franc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0196" y="1162046"/>
            <a:ext cx="1066188" cy="7095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 result for flag of britai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96792" y="1162046"/>
            <a:ext cx="1075935" cy="7095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Image result for flag of us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184119" y="1162046"/>
            <a:ext cx="998148" cy="64152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562782342"/>
              </p:ext>
            </p:extLst>
          </p:nvPr>
        </p:nvGraphicFramePr>
        <p:xfrm>
          <a:off x="81645" y="65316"/>
          <a:ext cx="12001500" cy="6694714"/>
        </p:xfrm>
        <a:graphic>
          <a:graphicData uri="http://schemas.openxmlformats.org/drawingml/2006/table">
            <a:tbl>
              <a:tblPr firstRow="1" bandRow="1">
                <a:tableStyleId>{5C22544A-7EE6-4342-B048-85BDC9FD1C3A}</a:tableStyleId>
              </a:tblPr>
              <a:tblGrid>
                <a:gridCol w="4000500">
                  <a:extLst>
                    <a:ext uri="{9D8B030D-6E8A-4147-A177-3AD203B41FA5}">
                      <a16:colId xmlns:a16="http://schemas.microsoft.com/office/drawing/2014/main" val="20000"/>
                    </a:ext>
                  </a:extLst>
                </a:gridCol>
                <a:gridCol w="4000500">
                  <a:extLst>
                    <a:ext uri="{9D8B030D-6E8A-4147-A177-3AD203B41FA5}">
                      <a16:colId xmlns:a16="http://schemas.microsoft.com/office/drawing/2014/main" val="20001"/>
                    </a:ext>
                  </a:extLst>
                </a:gridCol>
                <a:gridCol w="4000500">
                  <a:extLst>
                    <a:ext uri="{9D8B030D-6E8A-4147-A177-3AD203B41FA5}">
                      <a16:colId xmlns:a16="http://schemas.microsoft.com/office/drawing/2014/main" val="20002"/>
                    </a:ext>
                  </a:extLst>
                </a:gridCol>
              </a:tblGrid>
              <a:tr h="6694714">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03899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37357" t="24621" r="11536" b="36674"/>
          <a:stretch/>
        </p:blipFill>
        <p:spPr>
          <a:xfrm>
            <a:off x="359228" y="130629"/>
            <a:ext cx="11495314" cy="6727371"/>
          </a:xfrm>
          <a:prstGeom prst="rect">
            <a:avLst/>
          </a:prstGeom>
        </p:spPr>
      </p:pic>
    </p:spTree>
    <p:extLst>
      <p:ext uri="{BB962C8B-B14F-4D97-AF65-F5344CB8AC3E}">
        <p14:creationId xmlns:p14="http://schemas.microsoft.com/office/powerpoint/2010/main" val="329828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lemence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948" y="170103"/>
            <a:ext cx="2163082" cy="2880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loyd geor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4590" y="170103"/>
            <a:ext cx="2210423" cy="288061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woodrow wils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9573" y="170103"/>
            <a:ext cx="2210423" cy="288061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604659" y="3181597"/>
            <a:ext cx="2155371" cy="55764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George Clemenceau</a:t>
            </a:r>
          </a:p>
        </p:txBody>
      </p:sp>
      <p:sp>
        <p:nvSpPr>
          <p:cNvPr id="7" name="Rectangle 6"/>
          <p:cNvSpPr/>
          <p:nvPr/>
        </p:nvSpPr>
        <p:spPr>
          <a:xfrm>
            <a:off x="6964590" y="3165515"/>
            <a:ext cx="2155371" cy="55764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David Lloyd George</a:t>
            </a:r>
          </a:p>
        </p:txBody>
      </p:sp>
      <p:sp>
        <p:nvSpPr>
          <p:cNvPr id="8" name="Rectangle 7"/>
          <p:cNvSpPr/>
          <p:nvPr/>
        </p:nvSpPr>
        <p:spPr>
          <a:xfrm>
            <a:off x="9379573" y="3165514"/>
            <a:ext cx="2155371" cy="55764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Woodrow Wilson</a:t>
            </a:r>
          </a:p>
        </p:txBody>
      </p:sp>
      <p:pic>
        <p:nvPicPr>
          <p:cNvPr id="1032" name="Picture 8" descr="Image result for flag of fra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654" y="3870118"/>
            <a:ext cx="2132376" cy="1419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flag of britai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64590" y="3837954"/>
            <a:ext cx="2200645" cy="145116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flag of u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69795" y="3870118"/>
            <a:ext cx="2207826" cy="1419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74029" y="5421086"/>
            <a:ext cx="7115968" cy="1175657"/>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rabicParenR"/>
            </a:pPr>
            <a:r>
              <a:rPr lang="en-GB" sz="2000" dirty="0">
                <a:solidFill>
                  <a:schemeClr val="tx1"/>
                </a:solidFill>
                <a:latin typeface="Comic Sans MS" panose="030F0702030302020204" pitchFamily="66" charset="0"/>
              </a:rPr>
              <a:t>What was the Paris Peace Conference?</a:t>
            </a:r>
          </a:p>
          <a:p>
            <a:pPr marL="342900" indent="-342900" algn="ctr">
              <a:buAutoNum type="arabicParenR"/>
            </a:pPr>
            <a:r>
              <a:rPr lang="en-GB" sz="2000" dirty="0">
                <a:solidFill>
                  <a:schemeClr val="tx1"/>
                </a:solidFill>
                <a:latin typeface="Comic Sans MS" panose="030F0702030302020204" pitchFamily="66" charset="0"/>
              </a:rPr>
              <a:t>Who were the ‘Big Three’?</a:t>
            </a:r>
          </a:p>
          <a:p>
            <a:pPr algn="ctr"/>
            <a:r>
              <a:rPr lang="en-GB" sz="2000" b="1" u="sng" dirty="0">
                <a:solidFill>
                  <a:schemeClr val="tx1"/>
                </a:solidFill>
                <a:latin typeface="Comic Sans MS" panose="030F0702030302020204" pitchFamily="66" charset="0"/>
              </a:rPr>
              <a:t>Challenge:</a:t>
            </a:r>
            <a:r>
              <a:rPr lang="en-GB" sz="2000" dirty="0">
                <a:solidFill>
                  <a:schemeClr val="tx1"/>
                </a:solidFill>
                <a:latin typeface="Comic Sans MS" panose="030F0702030302020204" pitchFamily="66" charset="0"/>
              </a:rPr>
              <a:t> Why do you think the ‘Big Three’ got on badly? </a:t>
            </a:r>
          </a:p>
        </p:txBody>
      </p:sp>
      <p:sp>
        <p:nvSpPr>
          <p:cNvPr id="13" name="Rectangle 12"/>
          <p:cNvSpPr/>
          <p:nvPr/>
        </p:nvSpPr>
        <p:spPr>
          <a:xfrm>
            <a:off x="159171" y="186432"/>
            <a:ext cx="4178165" cy="641031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In January 1919, representatives from 32 winning countries met in the Palace of Versailles in Paris for what became known as the Paris Peace Conference. The discussions were led by the leaders of the most powerful victorious countries: Britain, France and the USA. The leaders are to the right and are collectively known as the </a:t>
            </a:r>
            <a:r>
              <a:rPr lang="en-GB" b="1" dirty="0">
                <a:solidFill>
                  <a:schemeClr val="tx1"/>
                </a:solidFill>
                <a:latin typeface="Comic Sans MS" panose="030F0702030302020204" pitchFamily="66" charset="0"/>
              </a:rPr>
              <a:t>‘Big Three’.</a:t>
            </a:r>
          </a:p>
          <a:p>
            <a:pPr algn="ctr"/>
            <a:endParaRPr lang="en-GB" b="1" dirty="0">
              <a:solidFill>
                <a:schemeClr val="tx1"/>
              </a:solidFill>
              <a:latin typeface="Comic Sans MS" panose="030F0702030302020204" pitchFamily="66" charset="0"/>
            </a:endParaRPr>
          </a:p>
          <a:p>
            <a:pPr algn="ctr"/>
            <a:r>
              <a:rPr lang="en-GB" dirty="0">
                <a:solidFill>
                  <a:schemeClr val="tx1"/>
                </a:solidFill>
                <a:latin typeface="Comic Sans MS" panose="030F0702030302020204" pitchFamily="66" charset="0"/>
              </a:rPr>
              <a:t>Thirty-two nations were supposed to be represented, but no one from the defeated countries was invited.</a:t>
            </a:r>
          </a:p>
          <a:p>
            <a:pPr algn="ctr"/>
            <a:endParaRPr lang="en-GB" dirty="0">
              <a:solidFill>
                <a:schemeClr val="tx1"/>
              </a:solidFill>
              <a:latin typeface="Comic Sans MS" panose="030F0702030302020204" pitchFamily="66" charset="0"/>
            </a:endParaRPr>
          </a:p>
          <a:p>
            <a:pPr algn="ctr"/>
            <a:r>
              <a:rPr lang="en-GB" dirty="0">
                <a:solidFill>
                  <a:schemeClr val="tx1"/>
                </a:solidFill>
                <a:latin typeface="Comic Sans MS" panose="030F0702030302020204" pitchFamily="66" charset="0"/>
              </a:rPr>
              <a:t>Five treaties were drawn up at the Conference. The main one was the Treaty of Versailles which dealt with Germany. The other treaties dealt with Germany’s allies.</a:t>
            </a:r>
            <a:endParaRPr lang="en-GB" sz="16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45203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606" y="38553"/>
            <a:ext cx="10515600" cy="966334"/>
          </a:xfrm>
        </p:spPr>
        <p:txBody>
          <a:bodyPr/>
          <a:lstStyle/>
          <a:p>
            <a:pPr algn="ctr"/>
            <a:r>
              <a:rPr lang="en-GB" dirty="0">
                <a:latin typeface="Comic Sans MS" panose="030F0702030302020204" pitchFamily="66" charset="0"/>
              </a:rPr>
              <a:t>What did everyone want?</a:t>
            </a:r>
          </a:p>
        </p:txBody>
      </p:sp>
      <p:sp>
        <p:nvSpPr>
          <p:cNvPr id="3" name="Rectangle 2"/>
          <p:cNvSpPr/>
          <p:nvPr/>
        </p:nvSpPr>
        <p:spPr>
          <a:xfrm>
            <a:off x="244928" y="857930"/>
            <a:ext cx="11576957" cy="4873398"/>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anose="030F0702030302020204" pitchFamily="66" charset="0"/>
              </a:rPr>
              <a:t>You have been provided with an information sheet about each of the three representatives for the ‘Big Three’ (slides 8,9,10)</a:t>
            </a:r>
          </a:p>
          <a:p>
            <a:pPr algn="ctr"/>
            <a:endParaRPr lang="en-GB" sz="2400" dirty="0">
              <a:solidFill>
                <a:schemeClr val="tx1"/>
              </a:solidFill>
              <a:latin typeface="Comic Sans MS" panose="030F0702030302020204" pitchFamily="66" charset="0"/>
            </a:endParaRPr>
          </a:p>
          <a:p>
            <a:pPr algn="ctr"/>
            <a:r>
              <a:rPr lang="en-GB" sz="2400" b="1" u="sng" dirty="0">
                <a:solidFill>
                  <a:schemeClr val="tx1"/>
                </a:solidFill>
                <a:latin typeface="Comic Sans MS" panose="030F0702030302020204" pitchFamily="66" charset="0"/>
              </a:rPr>
              <a:t>10 minutes:</a:t>
            </a:r>
          </a:p>
          <a:p>
            <a:pPr algn="ctr"/>
            <a:endParaRPr lang="en-GB" sz="2400" dirty="0">
              <a:solidFill>
                <a:schemeClr val="tx1"/>
              </a:solidFill>
              <a:latin typeface="Comic Sans MS" panose="030F0702030302020204" pitchFamily="66" charset="0"/>
            </a:endParaRPr>
          </a:p>
          <a:p>
            <a:pPr marL="342900" indent="-342900" algn="ctr">
              <a:buFont typeface="+mj-lt"/>
              <a:buAutoNum type="arabicPeriod"/>
            </a:pPr>
            <a:r>
              <a:rPr lang="en-GB" sz="2400" dirty="0">
                <a:solidFill>
                  <a:schemeClr val="tx1"/>
                </a:solidFill>
                <a:latin typeface="Comic Sans MS" panose="030F0702030302020204" pitchFamily="66" charset="0"/>
              </a:rPr>
              <a:t>Read through the information.</a:t>
            </a:r>
          </a:p>
          <a:p>
            <a:pPr marL="342900" indent="-342900" algn="ctr">
              <a:buFont typeface="+mj-lt"/>
              <a:buAutoNum type="arabicPeriod"/>
            </a:pPr>
            <a:r>
              <a:rPr lang="en-GB" sz="2400" dirty="0">
                <a:solidFill>
                  <a:schemeClr val="tx1"/>
                </a:solidFill>
                <a:latin typeface="Comic Sans MS" panose="030F0702030302020204" pitchFamily="66" charset="0"/>
              </a:rPr>
              <a:t>Look up words you don’t understand (email me if you are not sure)</a:t>
            </a:r>
          </a:p>
          <a:p>
            <a:pPr marL="342900" indent="-342900" algn="ctr">
              <a:buFont typeface="+mj-lt"/>
              <a:buAutoNum type="arabicPeriod"/>
            </a:pPr>
            <a:r>
              <a:rPr lang="en-GB" sz="2400" dirty="0">
                <a:solidFill>
                  <a:schemeClr val="tx1"/>
                </a:solidFill>
                <a:latin typeface="Comic Sans MS" panose="030F0702030302020204" pitchFamily="66" charset="0"/>
              </a:rPr>
              <a:t>Summarise on your worksheet (slide 11) the things that each of the big three wanted. </a:t>
            </a:r>
          </a:p>
          <a:p>
            <a:pPr marL="342900" indent="-342900" algn="ctr">
              <a:buFont typeface="+mj-lt"/>
              <a:buAutoNum type="arabicPeriod"/>
            </a:pPr>
            <a:r>
              <a:rPr lang="en-GB" sz="2400" dirty="0">
                <a:solidFill>
                  <a:schemeClr val="tx1"/>
                </a:solidFill>
                <a:latin typeface="Comic Sans MS" panose="030F0702030302020204" pitchFamily="66" charset="0"/>
              </a:rPr>
              <a:t>Try to add detail of why each one wanted that type of punishment / action</a:t>
            </a:r>
          </a:p>
          <a:p>
            <a:pPr algn="ctr"/>
            <a:endParaRPr lang="en-GB" sz="2400" dirty="0">
              <a:solidFill>
                <a:schemeClr val="tx1"/>
              </a:solidFill>
              <a:latin typeface="Comic Sans MS" panose="030F0702030302020204" pitchFamily="66" charset="0"/>
            </a:endParaRPr>
          </a:p>
        </p:txBody>
      </p:sp>
      <p:sp>
        <p:nvSpPr>
          <p:cNvPr id="4" name="Rectangle 3"/>
          <p:cNvSpPr/>
          <p:nvPr/>
        </p:nvSpPr>
        <p:spPr>
          <a:xfrm>
            <a:off x="244929" y="5845629"/>
            <a:ext cx="11576956" cy="89807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u="sng" dirty="0">
                <a:solidFill>
                  <a:schemeClr val="tx1"/>
                </a:solidFill>
                <a:latin typeface="Comic Sans MS" panose="030F0702030302020204" pitchFamily="66" charset="0"/>
              </a:rPr>
              <a:t>Extension:</a:t>
            </a:r>
          </a:p>
          <a:p>
            <a:pPr marL="457200" indent="-457200" algn="ctr">
              <a:buAutoNum type="arabicParenR"/>
            </a:pPr>
            <a:r>
              <a:rPr lang="en-GB" sz="2000" dirty="0">
                <a:solidFill>
                  <a:schemeClr val="tx1"/>
                </a:solidFill>
                <a:latin typeface="Comic Sans MS" panose="030F0702030302020204" pitchFamily="66" charset="0"/>
              </a:rPr>
              <a:t>Which of the ‘Big Three’ wanted to punish Germany the most? Why?</a:t>
            </a:r>
          </a:p>
          <a:p>
            <a:pPr marL="457200" indent="-457200" algn="ctr">
              <a:buAutoNum type="arabicParenR"/>
            </a:pPr>
            <a:r>
              <a:rPr lang="en-GB" sz="2000" dirty="0">
                <a:solidFill>
                  <a:schemeClr val="tx1"/>
                </a:solidFill>
                <a:latin typeface="Comic Sans MS" panose="030F0702030302020204" pitchFamily="66" charset="0"/>
              </a:rPr>
              <a:t>Which of the ‘Big Three’ wanted to punish Germany the least? Why?</a:t>
            </a:r>
          </a:p>
        </p:txBody>
      </p:sp>
    </p:spTree>
    <p:extLst>
      <p:ext uri="{BB962C8B-B14F-4D97-AF65-F5344CB8AC3E}">
        <p14:creationId xmlns:p14="http://schemas.microsoft.com/office/powerpoint/2010/main" val="2531089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357" t="24621" r="11536" b="36674"/>
          <a:stretch/>
        </p:blipFill>
        <p:spPr>
          <a:xfrm>
            <a:off x="1523818" y="0"/>
            <a:ext cx="9144363" cy="5540295"/>
          </a:xfrm>
          <a:prstGeom prst="rect">
            <a:avLst/>
          </a:prstGeom>
        </p:spPr>
      </p:pic>
      <p:sp>
        <p:nvSpPr>
          <p:cNvPr id="3" name="Rectangle 2"/>
          <p:cNvSpPr/>
          <p:nvPr/>
        </p:nvSpPr>
        <p:spPr>
          <a:xfrm>
            <a:off x="0" y="5446059"/>
            <a:ext cx="12192000" cy="128494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anose="030F0702030302020204" pitchFamily="66" charset="0"/>
              </a:rPr>
              <a:t>Stick a copy of this source (slide 12) in your book. Read through and complete the following tasks:</a:t>
            </a:r>
          </a:p>
          <a:p>
            <a:pPr marL="457200" indent="-457200" algn="ctr">
              <a:buAutoNum type="arabicPeriod"/>
            </a:pPr>
            <a:r>
              <a:rPr lang="en-GB" sz="2000" dirty="0">
                <a:solidFill>
                  <a:schemeClr val="tx1"/>
                </a:solidFill>
                <a:latin typeface="Comic Sans MS" panose="030F0702030302020204" pitchFamily="66" charset="0"/>
              </a:rPr>
              <a:t>Circle words you don’t understand – then look them up. </a:t>
            </a:r>
          </a:p>
          <a:p>
            <a:pPr marL="457200" indent="-457200" algn="ctr">
              <a:buAutoNum type="arabicPeriod"/>
            </a:pPr>
            <a:r>
              <a:rPr lang="en-GB" sz="2000" dirty="0">
                <a:solidFill>
                  <a:schemeClr val="tx1"/>
                </a:solidFill>
                <a:latin typeface="Comic Sans MS" panose="030F0702030302020204" pitchFamily="66" charset="0"/>
              </a:rPr>
              <a:t>Highlight at least three phrases which support the idea that Clemenceau wanted to punish Germany harshly.</a:t>
            </a:r>
          </a:p>
        </p:txBody>
      </p:sp>
    </p:spTree>
    <p:extLst>
      <p:ext uri="{BB962C8B-B14F-4D97-AF65-F5344CB8AC3E}">
        <p14:creationId xmlns:p14="http://schemas.microsoft.com/office/powerpoint/2010/main" val="1113471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242911"/>
            <a:ext cx="10515600" cy="1325563"/>
          </a:xfrm>
        </p:spPr>
        <p:txBody>
          <a:bodyPr>
            <a:normAutofit fontScale="90000"/>
          </a:bodyPr>
          <a:lstStyle/>
          <a:p>
            <a:pPr algn="ctr"/>
            <a:r>
              <a:rPr lang="en-GB" dirty="0">
                <a:latin typeface="Comic Sans MS" panose="030F0702030302020204" pitchFamily="66" charset="0"/>
              </a:rPr>
              <a:t>Wilson wanted ‘freedom of the seas’.</a:t>
            </a:r>
            <a:br>
              <a:rPr lang="en-GB" dirty="0">
                <a:latin typeface="Comic Sans MS" panose="030F0702030302020204" pitchFamily="66" charset="0"/>
              </a:rPr>
            </a:br>
            <a:br>
              <a:rPr lang="en-GB" dirty="0">
                <a:latin typeface="Comic Sans MS" panose="030F0702030302020204" pitchFamily="66" charset="0"/>
              </a:rPr>
            </a:br>
            <a:r>
              <a:rPr lang="en-GB" dirty="0">
                <a:latin typeface="Comic Sans MS" panose="030F0702030302020204" pitchFamily="66" charset="0"/>
              </a:rPr>
              <a:t>Clemenceau wanted revenge. He wanted to destroy Germany.</a:t>
            </a:r>
            <a:br>
              <a:rPr lang="en-GB" dirty="0">
                <a:latin typeface="Comic Sans MS" panose="030F0702030302020204" pitchFamily="66" charset="0"/>
              </a:rPr>
            </a:br>
            <a:br>
              <a:rPr lang="en-GB" dirty="0">
                <a:latin typeface="Comic Sans MS" panose="030F0702030302020204" pitchFamily="66" charset="0"/>
              </a:rPr>
            </a:br>
            <a:r>
              <a:rPr lang="en-GB" dirty="0">
                <a:latin typeface="Comic Sans MS" panose="030F0702030302020204" pitchFamily="66" charset="0"/>
              </a:rPr>
              <a:t>Lloyd George wanted to strip Germany of its colonies to make the British Empire bigger.</a:t>
            </a:r>
          </a:p>
        </p:txBody>
      </p:sp>
      <p:sp>
        <p:nvSpPr>
          <p:cNvPr id="3" name="Rectangle 2"/>
          <p:cNvSpPr/>
          <p:nvPr/>
        </p:nvSpPr>
        <p:spPr>
          <a:xfrm>
            <a:off x="2193471" y="5568043"/>
            <a:ext cx="7805057" cy="1175657"/>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anose="030F0702030302020204" pitchFamily="66" charset="0"/>
              </a:rPr>
              <a:t>Can you explain how each of these demands would cause conflict with at least one of the others, and why?</a:t>
            </a:r>
          </a:p>
        </p:txBody>
      </p:sp>
    </p:spTree>
    <p:extLst>
      <p:ext uri="{BB962C8B-B14F-4D97-AF65-F5344CB8AC3E}">
        <p14:creationId xmlns:p14="http://schemas.microsoft.com/office/powerpoint/2010/main" val="377393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RESOURCES</a:t>
            </a:r>
          </a:p>
        </p:txBody>
      </p:sp>
    </p:spTree>
    <p:extLst>
      <p:ext uri="{BB962C8B-B14F-4D97-AF65-F5344CB8AC3E}">
        <p14:creationId xmlns:p14="http://schemas.microsoft.com/office/powerpoint/2010/main" val="4036703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Image result for clemence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547" y="235418"/>
            <a:ext cx="2408009" cy="320679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367893" y="235418"/>
            <a:ext cx="6139543" cy="8096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anose="030F0702030302020204" pitchFamily="66" charset="0"/>
              </a:rPr>
              <a:t>George Clemenceau, Prime Minister of France.</a:t>
            </a:r>
          </a:p>
        </p:txBody>
      </p:sp>
      <p:sp>
        <p:nvSpPr>
          <p:cNvPr id="4" name="Rectangle 3"/>
          <p:cNvSpPr/>
          <p:nvPr/>
        </p:nvSpPr>
        <p:spPr>
          <a:xfrm>
            <a:off x="253547" y="3491197"/>
            <a:ext cx="2408009" cy="320351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u="sng" dirty="0">
                <a:solidFill>
                  <a:schemeClr val="tx1"/>
                </a:solidFill>
                <a:latin typeface="Comic Sans MS" panose="030F0702030302020204" pitchFamily="66" charset="0"/>
              </a:rPr>
              <a:t>Background:</a:t>
            </a:r>
          </a:p>
          <a:p>
            <a:pPr algn="ctr"/>
            <a:endParaRPr lang="en-GB" sz="1200" b="1" u="sng" dirty="0">
              <a:solidFill>
                <a:schemeClr val="tx1"/>
              </a:solidFill>
              <a:latin typeface="Comic Sans MS" panose="030F0702030302020204" pitchFamily="66" charset="0"/>
            </a:endParaRPr>
          </a:p>
          <a:p>
            <a:pPr marL="285750" indent="-285750" algn="ctr">
              <a:buFont typeface="Arial" panose="020B0604020202020204" pitchFamily="34" charset="0"/>
              <a:buChar char="•"/>
            </a:pPr>
            <a:r>
              <a:rPr lang="en-GB" sz="1200" dirty="0">
                <a:solidFill>
                  <a:schemeClr val="tx1"/>
                </a:solidFill>
                <a:latin typeface="Comic Sans MS" panose="030F0702030302020204" pitchFamily="66" charset="0"/>
              </a:rPr>
              <a:t>Born in 1841 (he was aged 77 when the Paris Peace Conference began).</a:t>
            </a:r>
            <a:br>
              <a:rPr lang="en-GB" sz="1200" dirty="0">
                <a:solidFill>
                  <a:schemeClr val="tx1"/>
                </a:solidFill>
                <a:latin typeface="Comic Sans MS" panose="030F0702030302020204" pitchFamily="66" charset="0"/>
              </a:rPr>
            </a:br>
            <a:endParaRPr lang="en-GB" sz="1200" dirty="0">
              <a:solidFill>
                <a:schemeClr val="tx1"/>
              </a:solidFill>
              <a:latin typeface="Comic Sans MS" panose="030F0702030302020204" pitchFamily="66" charset="0"/>
            </a:endParaRPr>
          </a:p>
          <a:p>
            <a:pPr marL="285750" indent="-285750" algn="ctr">
              <a:buFont typeface="Arial" panose="020B0604020202020204" pitchFamily="34" charset="0"/>
              <a:buChar char="•"/>
            </a:pPr>
            <a:r>
              <a:rPr lang="en-GB" sz="1200" dirty="0">
                <a:solidFill>
                  <a:schemeClr val="tx1"/>
                </a:solidFill>
                <a:latin typeface="Comic Sans MS" panose="030F0702030302020204" pitchFamily="66" charset="0"/>
              </a:rPr>
              <a:t>First entered French politics in 1871.</a:t>
            </a:r>
            <a:br>
              <a:rPr lang="en-GB" sz="1200" dirty="0">
                <a:solidFill>
                  <a:schemeClr val="tx1"/>
                </a:solidFill>
                <a:latin typeface="Comic Sans MS" panose="030F0702030302020204" pitchFamily="66" charset="0"/>
              </a:rPr>
            </a:br>
            <a:endParaRPr lang="en-GB" sz="1200" dirty="0">
              <a:solidFill>
                <a:schemeClr val="tx1"/>
              </a:solidFill>
              <a:latin typeface="Comic Sans MS" panose="030F0702030302020204" pitchFamily="66" charset="0"/>
            </a:endParaRPr>
          </a:p>
          <a:p>
            <a:pPr marL="285750" indent="-285750" algn="ctr">
              <a:buFont typeface="Arial" panose="020B0604020202020204" pitchFamily="34" charset="0"/>
              <a:buChar char="•"/>
            </a:pPr>
            <a:r>
              <a:rPr lang="en-GB" sz="1200" dirty="0">
                <a:solidFill>
                  <a:schemeClr val="tx1"/>
                </a:solidFill>
                <a:latin typeface="Comic Sans MS" panose="030F0702030302020204" pitchFamily="66" charset="0"/>
              </a:rPr>
              <a:t>Was Prime Minister from 1906 to 1909. From 1914 to 1917 he was very critical of the French War leaders. In November 1917 he was himself elected to lead France through the last years of the war.</a:t>
            </a:r>
          </a:p>
        </p:txBody>
      </p:sp>
      <p:sp>
        <p:nvSpPr>
          <p:cNvPr id="6" name="Rectangle 5"/>
          <p:cNvSpPr/>
          <p:nvPr/>
        </p:nvSpPr>
        <p:spPr>
          <a:xfrm>
            <a:off x="2873829" y="1227654"/>
            <a:ext cx="9127672" cy="1303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latin typeface="Comic Sans MS" panose="030F0702030302020204" pitchFamily="66" charset="0"/>
              </a:rPr>
              <a:t>Character:</a:t>
            </a:r>
          </a:p>
          <a:p>
            <a:pPr algn="ctr"/>
            <a:r>
              <a:rPr lang="en-GB" dirty="0">
                <a:solidFill>
                  <a:schemeClr val="tx1"/>
                </a:solidFill>
                <a:latin typeface="Comic Sans MS" panose="030F0702030302020204" pitchFamily="66" charset="0"/>
              </a:rPr>
              <a:t>A hard, tough politician with a reputation for being uncompromising. He had seen his country invaded twice by the Germans, in 1870 and 1914. He was determined not to allow such devastation ever again.</a:t>
            </a:r>
          </a:p>
        </p:txBody>
      </p:sp>
      <p:sp>
        <p:nvSpPr>
          <p:cNvPr id="7" name="Rectangle 6"/>
          <p:cNvSpPr/>
          <p:nvPr/>
        </p:nvSpPr>
        <p:spPr>
          <a:xfrm>
            <a:off x="2873829" y="2599254"/>
            <a:ext cx="9127672" cy="409546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Much of the fighting that took place during the war was in France, particularly the north-east, and the Germans destroyed many mines, railways, factories, bridges and farmland. The French also suffered the most deaths. Many French people wanted revenge and put Clemenceau under a lot of pressure to make it happen.</a:t>
            </a:r>
          </a:p>
          <a:p>
            <a:pPr algn="ctr"/>
            <a:endParaRPr lang="en-GB" dirty="0">
              <a:solidFill>
                <a:schemeClr val="tx1"/>
              </a:solidFill>
              <a:latin typeface="Comic Sans MS" panose="030F0702030302020204" pitchFamily="66" charset="0"/>
            </a:endParaRPr>
          </a:p>
          <a:p>
            <a:pPr algn="ctr"/>
            <a:r>
              <a:rPr lang="en-GB" dirty="0">
                <a:solidFill>
                  <a:schemeClr val="tx1"/>
                </a:solidFill>
                <a:latin typeface="Comic Sans MS" panose="030F0702030302020204" pitchFamily="66" charset="0"/>
              </a:rPr>
              <a:t>Clemenceau wanted to cripple Germany to make sure that it was never powerful enough to attack France again. He also wanted to have its armed forces dramatically reduced and Germany’s border to be pushed back to the Rhine in Eastern Germany, taking away its defence and making France less vulnerable to attack.</a:t>
            </a:r>
          </a:p>
          <a:p>
            <a:pPr algn="ctr"/>
            <a:endParaRPr lang="en-GB" dirty="0">
              <a:solidFill>
                <a:schemeClr val="tx1"/>
              </a:solidFill>
              <a:latin typeface="Comic Sans MS" panose="030F0702030302020204" pitchFamily="66" charset="0"/>
            </a:endParaRPr>
          </a:p>
          <a:p>
            <a:pPr algn="ctr"/>
            <a:r>
              <a:rPr lang="en-GB" dirty="0">
                <a:solidFill>
                  <a:schemeClr val="tx1"/>
                </a:solidFill>
                <a:latin typeface="Comic Sans MS" panose="030F0702030302020204" pitchFamily="66" charset="0"/>
              </a:rPr>
              <a:t>Clemenceau needed money to help rebuild France and thought Germany should have to pay compensation for the damage. He was willing to compromise with the other leaders, but prepared to fight for what his people wanted.</a:t>
            </a:r>
          </a:p>
        </p:txBody>
      </p:sp>
    </p:spTree>
    <p:extLst>
      <p:ext uri="{BB962C8B-B14F-4D97-AF65-F5344CB8AC3E}">
        <p14:creationId xmlns:p14="http://schemas.microsoft.com/office/powerpoint/2010/main" val="2366399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4310742" y="235418"/>
            <a:ext cx="6139543" cy="8096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anose="030F0702030302020204" pitchFamily="66" charset="0"/>
              </a:rPr>
              <a:t>David Lloyd George, Prime Minister of Britain.</a:t>
            </a:r>
          </a:p>
        </p:txBody>
      </p:sp>
      <p:pic>
        <p:nvPicPr>
          <p:cNvPr id="4" name="Picture 4" descr="Image result for lloyd geo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893" y="235418"/>
            <a:ext cx="2408009" cy="313811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81893" y="3491196"/>
            <a:ext cx="2408009" cy="320351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latin typeface="Comic Sans MS" panose="030F0702030302020204" pitchFamily="66" charset="0"/>
              </a:rPr>
              <a:t>Background:</a:t>
            </a:r>
          </a:p>
          <a:p>
            <a:pPr algn="ctr"/>
            <a:endParaRPr lang="en-GB" sz="1600" b="1" u="sng" dirty="0">
              <a:solidFill>
                <a:schemeClr val="tx1"/>
              </a:solidFill>
              <a:latin typeface="Comic Sans MS" panose="030F0702030302020204" pitchFamily="66" charset="0"/>
            </a:endParaRP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Born in 1863.</a:t>
            </a: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First entered into politics in 1890. A very able politician who became Prime Minister in 1916 and remained in power until 1922.</a:t>
            </a:r>
          </a:p>
        </p:txBody>
      </p:sp>
      <p:sp>
        <p:nvSpPr>
          <p:cNvPr id="6" name="Rectangle 5"/>
          <p:cNvSpPr/>
          <p:nvPr/>
        </p:nvSpPr>
        <p:spPr>
          <a:xfrm>
            <a:off x="2873829" y="1227654"/>
            <a:ext cx="9127672" cy="1303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latin typeface="Comic Sans MS" panose="030F0702030302020204" pitchFamily="66" charset="0"/>
              </a:rPr>
              <a:t>Character:</a:t>
            </a:r>
          </a:p>
          <a:p>
            <a:pPr algn="ctr"/>
            <a:r>
              <a:rPr lang="en-GB" dirty="0">
                <a:solidFill>
                  <a:schemeClr val="tx1"/>
                </a:solidFill>
                <a:latin typeface="Comic Sans MS" panose="030F0702030302020204" pitchFamily="66" charset="0"/>
              </a:rPr>
              <a:t>A realist. As an experienced politician, he knew there would have to be compromise. Thus he occupied the middle ground between the views of Wilson and those of Clemenceau.</a:t>
            </a:r>
          </a:p>
        </p:txBody>
      </p:sp>
      <p:sp>
        <p:nvSpPr>
          <p:cNvPr id="7" name="Rectangle 6"/>
          <p:cNvSpPr/>
          <p:nvPr/>
        </p:nvSpPr>
        <p:spPr>
          <a:xfrm>
            <a:off x="2873829" y="2599254"/>
            <a:ext cx="9127672" cy="409546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Lloyd George was elected by the British public because he promised to ‘Make Germany Pay’. Many young British men died in the trenches and many people of Britain wanted revenge. However, Lloyd George was more cautious than Clemenceau. He was concerned that if Germany was treated too harshly it could lead to the Germans wanting revenge and started another war. Lloyd George also wanted to keep Germany quite strong so that Britain could trade with it, and to stop other countries in Europe from becoming too powerful.</a:t>
            </a:r>
          </a:p>
          <a:p>
            <a:pPr algn="ctr"/>
            <a:endParaRPr lang="en-GB" dirty="0">
              <a:solidFill>
                <a:schemeClr val="tx1"/>
              </a:solidFill>
              <a:latin typeface="Comic Sans MS" panose="030F0702030302020204" pitchFamily="66" charset="0"/>
            </a:endParaRPr>
          </a:p>
          <a:p>
            <a:pPr algn="ctr"/>
            <a:r>
              <a:rPr lang="en-GB" dirty="0">
                <a:solidFill>
                  <a:schemeClr val="tx1"/>
                </a:solidFill>
                <a:latin typeface="Comic Sans MS" panose="030F0702030302020204" pitchFamily="66" charset="0"/>
              </a:rPr>
              <a:t>The British Empire was also an important source of income, so Lloyd George was determined to gain German colonies if he got the opportunity. And to make sure that the Empire was safe, he needed to keep the British navy powerful. He saw the peace talks as a good opportunity to reduce the German navy to stop it from rivalling Britain’s.</a:t>
            </a:r>
          </a:p>
        </p:txBody>
      </p:sp>
    </p:spTree>
    <p:extLst>
      <p:ext uri="{BB962C8B-B14F-4D97-AF65-F5344CB8AC3E}">
        <p14:creationId xmlns:p14="http://schemas.microsoft.com/office/powerpoint/2010/main" val="1058280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4327071" y="235418"/>
            <a:ext cx="6139543" cy="8096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anose="030F0702030302020204" pitchFamily="66" charset="0"/>
              </a:rPr>
              <a:t>Woodrow Wilson, President of the USA.</a:t>
            </a:r>
          </a:p>
        </p:txBody>
      </p:sp>
      <p:pic>
        <p:nvPicPr>
          <p:cNvPr id="5" name="Picture 6" descr="Image result for woodrow wil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37" y="235418"/>
            <a:ext cx="2408009" cy="313811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81893" y="3491196"/>
            <a:ext cx="2408009" cy="320351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latin typeface="Comic Sans MS" panose="030F0702030302020204" pitchFamily="66" charset="0"/>
              </a:rPr>
              <a:t>Background:</a:t>
            </a:r>
          </a:p>
          <a:p>
            <a:pPr algn="ctr"/>
            <a:endParaRPr lang="en-GB" sz="1600" b="1" u="sng" dirty="0">
              <a:solidFill>
                <a:schemeClr val="tx1"/>
              </a:solidFill>
              <a:latin typeface="Comic Sans MS" panose="030F0702030302020204" pitchFamily="66" charset="0"/>
            </a:endParaRP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Born in 1856.</a:t>
            </a: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Became a university professor.</a:t>
            </a: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First entered politics in 1910.</a:t>
            </a:r>
          </a:p>
          <a:p>
            <a:pPr marL="285750" indent="-285750" algn="ctr">
              <a:buFont typeface="Arial" panose="020B0604020202020204" pitchFamily="34" charset="0"/>
              <a:buChar char="•"/>
            </a:pPr>
            <a:r>
              <a:rPr lang="en-GB" sz="1600" dirty="0">
                <a:solidFill>
                  <a:schemeClr val="tx1"/>
                </a:solidFill>
                <a:latin typeface="Comic Sans MS" panose="030F0702030302020204" pitchFamily="66" charset="0"/>
              </a:rPr>
              <a:t>Became President in 1912 and was re-elected in 1916.</a:t>
            </a:r>
          </a:p>
        </p:txBody>
      </p:sp>
      <p:sp>
        <p:nvSpPr>
          <p:cNvPr id="8" name="Rectangle 7"/>
          <p:cNvSpPr/>
          <p:nvPr/>
        </p:nvSpPr>
        <p:spPr>
          <a:xfrm>
            <a:off x="2873829" y="1113351"/>
            <a:ext cx="9127672" cy="2145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latin typeface="Comic Sans MS" panose="030F0702030302020204" pitchFamily="66" charset="0"/>
              </a:rPr>
              <a:t>Character:</a:t>
            </a:r>
          </a:p>
          <a:p>
            <a:pPr algn="ctr"/>
            <a:r>
              <a:rPr lang="en-GB" sz="1600" dirty="0">
                <a:solidFill>
                  <a:schemeClr val="tx1"/>
                </a:solidFill>
                <a:latin typeface="Comic Sans MS" panose="030F0702030302020204" pitchFamily="66" charset="0"/>
              </a:rPr>
              <a:t>A idealist and a reformer. As President, he had campaigned against corruption in politics and business. However, he had a poor record with regards to the rights of African Americans. He concentrated on keeping the USA out of the war. Once the USA had joined the war, he drew up Fourteen Points as the basics for ended the war fairly, so that future wars could be avoided. Once he made up his mind on an issue he was almost impossible to shift. This irritated Clemenceau and Lloyd George. So did the face that Wilson felt the USA was morally superior to the European powers.</a:t>
            </a:r>
          </a:p>
        </p:txBody>
      </p:sp>
      <p:sp>
        <p:nvSpPr>
          <p:cNvPr id="9" name="Rectangle 8"/>
          <p:cNvSpPr/>
          <p:nvPr/>
        </p:nvSpPr>
        <p:spPr>
          <a:xfrm>
            <a:off x="2873829" y="3327550"/>
            <a:ext cx="9127672" cy="33671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During the war no fighting took placed on American soil. America made lots of money selling weapons to the Allies, so most Americans didn’t see the need for revenge. Like Lloyd George, Wilson was concerned that being too strict with the Germans would also lead to another war. He was also an idealist: many people said that he was a dreamer who wasn’t very practical. He wanted a future where everyone would be treated fairly. He suggested that a world parliament called the League of Nations was set up, where countries could work and trade together so that war was less likely. He also believed in self-determination, allowing other countries the freedom to rule themselves. Another of his ideas was ‘freedom of the seas’, which meant that everyone could sail trading ships wherever they wanted. In fact, he had many ideas for a better world – and these are known as the Fourteen Points.</a:t>
            </a:r>
          </a:p>
        </p:txBody>
      </p:sp>
    </p:spTree>
    <p:extLst>
      <p:ext uri="{BB962C8B-B14F-4D97-AF65-F5344CB8AC3E}">
        <p14:creationId xmlns:p14="http://schemas.microsoft.com/office/powerpoint/2010/main" val="5335711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1288</Words>
  <Application>Microsoft Office PowerPoint</Application>
  <PresentationFormat>Widescreen</PresentationFormat>
  <Paragraphs>75</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Comic Sans MS</vt:lpstr>
      <vt:lpstr>Office Theme</vt:lpstr>
      <vt:lpstr>What were the aims of Clemenceau, Wilson and Lloyd George?</vt:lpstr>
      <vt:lpstr>PowerPoint Presentation</vt:lpstr>
      <vt:lpstr>What did everyone want?</vt:lpstr>
      <vt:lpstr>PowerPoint Presentation</vt:lpstr>
      <vt:lpstr>Wilson wanted ‘freedom of the seas’.  Clemenceau wanted revenge. He wanted to destroy Germany.  Lloyd George wanted to strip Germany of its colonies to make the British Empire bigger.</vt:lpstr>
      <vt:lpstr>RESOURCES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Spot and correct the 10 mistakes</dc:title>
  <dc:creator>Turner, F (Stocksbridge High School Teacher)</dc:creator>
  <cp:lastModifiedBy>EVANS, A (SHS Teacher)</cp:lastModifiedBy>
  <cp:revision>31</cp:revision>
  <dcterms:created xsi:type="dcterms:W3CDTF">2016-09-30T11:12:33Z</dcterms:created>
  <dcterms:modified xsi:type="dcterms:W3CDTF">2020-09-15T12:26:26Z</dcterms:modified>
</cp:coreProperties>
</file>